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19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332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4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65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57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32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68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762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326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982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8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D2D92-4C93-4B9D-82FF-6D41765B1A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B4AFE-CD5F-47DD-A9C6-21A8CD8698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79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C72C478-5829-4FBA-9163-92F4753F0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251" y="-500377"/>
            <a:ext cx="9567311" cy="7358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B8F015-EACA-410C-A9BA-A76F5E9FC57A}"/>
              </a:ext>
            </a:extLst>
          </p:cNvPr>
          <p:cNvSpPr txBox="1"/>
          <p:nvPr/>
        </p:nvSpPr>
        <p:spPr>
          <a:xfrm>
            <a:off x="0" y="-112295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Assigning an address to a socket – bind() system call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93459" y="901210"/>
            <a:ext cx="8520600" cy="5194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  <a:buSzPct val="75000"/>
              <a:buFont typeface="Arial" charset="0"/>
              <a:buChar char="•"/>
            </a:pPr>
            <a:r>
              <a:rPr lang="en-US" altLang="en-US" sz="3600" dirty="0">
                <a:solidFill>
                  <a:prstClr val="black"/>
                </a:solidFill>
                <a:cs typeface="Calibri" panose="020F0502020204030204" pitchFamily="34" charset="0"/>
              </a:rPr>
              <a:t>The </a:t>
            </a:r>
            <a:r>
              <a:rPr lang="en-US" altLang="en-US" sz="3600" b="1" dirty="0">
                <a:solidFill>
                  <a:prstClr val="black"/>
                </a:solidFill>
                <a:cs typeface="Calibri" panose="020F0502020204030204" pitchFamily="34" charset="0"/>
              </a:rPr>
              <a:t>bind()</a:t>
            </a:r>
            <a:r>
              <a:rPr lang="en-US" altLang="en-US" sz="3600" dirty="0">
                <a:solidFill>
                  <a:prstClr val="black"/>
                </a:solidFill>
                <a:cs typeface="Calibri" panose="020F0502020204030204" pitchFamily="34" charset="0"/>
              </a:rPr>
              <a:t> system call is used to assign an address to an existing socket.</a:t>
            </a:r>
          </a:p>
          <a:p>
            <a:pPr marL="328613">
              <a:spcBef>
                <a:spcPts val="700"/>
              </a:spcBef>
              <a:buSzPct val="75000"/>
              <a:buFont typeface="Arial" panose="020B0604020202020204" pitchFamily="34" charset="0"/>
              <a:buNone/>
            </a:pPr>
            <a:endParaRPr lang="en-US" altLang="en-US" sz="320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328613">
              <a:spcBef>
                <a:spcPts val="700"/>
              </a:spcBef>
              <a:buSzPct val="75000"/>
              <a:buFont typeface="Arial" panose="020B0604020202020204" pitchFamily="34" charset="0"/>
              <a:buNone/>
            </a:pPr>
            <a:r>
              <a:rPr lang="en-US" altLang="en-US" sz="3200" b="1" dirty="0" err="1">
                <a:solidFill>
                  <a:prstClr val="black"/>
                </a:solidFill>
                <a:cs typeface="Calibri" panose="020F0502020204030204" pitchFamily="34" charset="0"/>
              </a:rPr>
              <a:t>int</a:t>
            </a:r>
            <a:r>
              <a:rPr lang="en-US" altLang="en-US" sz="3200" b="1" dirty="0">
                <a:solidFill>
                  <a:prstClr val="black"/>
                </a:solidFill>
                <a:cs typeface="Calibri" panose="020F0502020204030204" pitchFamily="34" charset="0"/>
              </a:rPr>
              <a:t> bind( </a:t>
            </a:r>
            <a:r>
              <a:rPr lang="en-US" altLang="en-US" sz="3200" b="1" dirty="0" err="1">
                <a:solidFill>
                  <a:prstClr val="black"/>
                </a:solidFill>
                <a:cs typeface="Calibri" panose="020F0502020204030204" pitchFamily="34" charset="0"/>
              </a:rPr>
              <a:t>int</a:t>
            </a:r>
            <a:r>
              <a:rPr lang="en-US" altLang="en-US" sz="320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cs typeface="Calibri" panose="020F0502020204030204" pitchFamily="34" charset="0"/>
              </a:rPr>
              <a:t>sockfd</a:t>
            </a:r>
            <a:r>
              <a:rPr lang="en-US" altLang="en-US" sz="3200" b="1" dirty="0">
                <a:solidFill>
                  <a:prstClr val="black"/>
                </a:solidFill>
                <a:cs typeface="Calibri" panose="020F0502020204030204" pitchFamily="34" charset="0"/>
              </a:rPr>
              <a:t>, </a:t>
            </a:r>
            <a:r>
              <a:rPr lang="en-US" altLang="en-US" sz="3200" b="1" dirty="0" err="1">
                <a:solidFill>
                  <a:prstClr val="black"/>
                </a:solidFill>
                <a:cs typeface="Calibri" panose="020F0502020204030204" pitchFamily="34" charset="0"/>
              </a:rPr>
              <a:t>const</a:t>
            </a:r>
            <a:r>
              <a:rPr lang="en-US" altLang="en-US" sz="320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cs typeface="Calibri" panose="020F0502020204030204" pitchFamily="34" charset="0"/>
              </a:rPr>
              <a:t>struct</a:t>
            </a:r>
            <a:r>
              <a:rPr lang="en-US" altLang="en-US" sz="320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cs typeface="Calibri" panose="020F0502020204030204" pitchFamily="34" charset="0"/>
              </a:rPr>
              <a:t>sockaddr</a:t>
            </a:r>
            <a:r>
              <a:rPr lang="en-US" altLang="en-US" sz="3200" b="1" dirty="0">
                <a:solidFill>
                  <a:prstClr val="black"/>
                </a:solidFill>
                <a:cs typeface="Calibri" panose="020F0502020204030204" pitchFamily="34" charset="0"/>
              </a:rPr>
              <a:t> *</a:t>
            </a:r>
            <a:r>
              <a:rPr lang="en-US" altLang="en-US" sz="3200" b="1" dirty="0" err="1">
                <a:solidFill>
                  <a:prstClr val="black"/>
                </a:solidFill>
                <a:cs typeface="Calibri" panose="020F0502020204030204" pitchFamily="34" charset="0"/>
              </a:rPr>
              <a:t>myaddr</a:t>
            </a:r>
            <a:r>
              <a:rPr lang="en-US" altLang="en-US" sz="3200" b="1" dirty="0">
                <a:solidFill>
                  <a:prstClr val="black"/>
                </a:solidFill>
                <a:cs typeface="Calibri" panose="020F0502020204030204" pitchFamily="34" charset="0"/>
              </a:rPr>
              <a:t>, </a:t>
            </a:r>
            <a:r>
              <a:rPr lang="en-US" altLang="en-US" sz="3200" b="1" dirty="0" err="1">
                <a:solidFill>
                  <a:prstClr val="black"/>
                </a:solidFill>
                <a:cs typeface="Calibri" panose="020F0502020204030204" pitchFamily="34" charset="0"/>
              </a:rPr>
              <a:t>int</a:t>
            </a:r>
            <a:r>
              <a:rPr lang="en-US" altLang="en-US" sz="320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cs typeface="Calibri" panose="020F0502020204030204" pitchFamily="34" charset="0"/>
              </a:rPr>
              <a:t>addrlen</a:t>
            </a:r>
            <a:r>
              <a:rPr lang="en-US" altLang="en-US" sz="3200" b="1" dirty="0">
                <a:solidFill>
                  <a:prstClr val="black"/>
                </a:solidFill>
                <a:cs typeface="Calibri" panose="020F0502020204030204" pitchFamily="34" charset="0"/>
              </a:rPr>
              <a:t>);</a:t>
            </a:r>
          </a:p>
          <a:p>
            <a:pPr marL="328613">
              <a:spcBef>
                <a:spcPts val="700"/>
              </a:spcBef>
              <a:buSzPct val="75000"/>
              <a:buFont typeface="Arial" panose="020B0604020202020204" pitchFamily="34" charset="0"/>
              <a:buNone/>
            </a:pPr>
            <a:endParaRPr lang="en-US" altLang="en-US" sz="320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>
              <a:spcBef>
                <a:spcPts val="700"/>
              </a:spcBef>
              <a:buSzPct val="75000"/>
              <a:buFont typeface="Arial" charset="0"/>
              <a:buChar char="•"/>
            </a:pPr>
            <a:r>
              <a:rPr lang="en-US" altLang="en-US" sz="3600" b="1" dirty="0">
                <a:solidFill>
                  <a:prstClr val="black"/>
                </a:solidFill>
                <a:cs typeface="Calibri" panose="020F0502020204030204" pitchFamily="34" charset="0"/>
              </a:rPr>
              <a:t>bind</a:t>
            </a:r>
            <a:r>
              <a:rPr lang="en-US" altLang="en-US" sz="3200" dirty="0">
                <a:solidFill>
                  <a:prstClr val="black"/>
                </a:solidFill>
                <a:cs typeface="Calibri" panose="020F0502020204030204" pitchFamily="34" charset="0"/>
              </a:rPr>
              <a:t> returns </a:t>
            </a:r>
          </a:p>
          <a:p>
            <a:pPr lvl="1">
              <a:spcBef>
                <a:spcPts val="700"/>
              </a:spcBef>
              <a:buSzPct val="75000"/>
              <a:buFont typeface="Arial" charset="0"/>
              <a:buChar char="•"/>
            </a:pP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</a:rPr>
              <a:t>0 if successful </a:t>
            </a:r>
          </a:p>
          <a:p>
            <a:pPr lvl="1">
              <a:spcBef>
                <a:spcPts val="700"/>
              </a:spcBef>
              <a:buSzPct val="75000"/>
              <a:buFont typeface="Arial" charset="0"/>
              <a:buChar char="•"/>
            </a:pP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</a:rPr>
              <a:t>-1 on error</a:t>
            </a:r>
          </a:p>
        </p:txBody>
      </p:sp>
    </p:spTree>
    <p:extLst>
      <p:ext uri="{BB962C8B-B14F-4D97-AF65-F5344CB8AC3E}">
        <p14:creationId xmlns:p14="http://schemas.microsoft.com/office/powerpoint/2010/main" val="375999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C72C478-5829-4FBA-9163-92F4753F0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251" y="-500377"/>
            <a:ext cx="9567311" cy="7358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B8F015-EACA-410C-A9BA-A76F5E9FC57A}"/>
              </a:ext>
            </a:extLst>
          </p:cNvPr>
          <p:cNvSpPr txBox="1"/>
          <p:nvPr/>
        </p:nvSpPr>
        <p:spPr>
          <a:xfrm>
            <a:off x="1" y="-112295"/>
            <a:ext cx="51845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B0F0"/>
                </a:solidFill>
              </a:rPr>
              <a:t>bind() system call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93459" y="901211"/>
            <a:ext cx="8520600" cy="455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067"/>
              </a:spcBef>
              <a:buSzPct val="75000"/>
            </a:pPr>
            <a:r>
              <a:rPr lang="en-US" altLang="en-US" sz="3700" dirty="0">
                <a:solidFill>
                  <a:prstClr val="black"/>
                </a:solidFill>
                <a:cs typeface="Calibri" panose="020F0502020204030204" pitchFamily="34" charset="0"/>
              </a:rPr>
              <a:t>C</a:t>
            </a:r>
            <a:r>
              <a:rPr lang="en-US" altLang="en-US" sz="3700" dirty="0" smtClean="0">
                <a:solidFill>
                  <a:prstClr val="black"/>
                </a:solidFill>
                <a:cs typeface="Calibri" panose="020F0502020204030204" pitchFamily="34" charset="0"/>
              </a:rPr>
              <a:t>alling </a:t>
            </a:r>
            <a:r>
              <a:rPr lang="en-US" altLang="en-US" sz="37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bind()</a:t>
            </a:r>
            <a:r>
              <a:rPr lang="en-US" altLang="en-US" sz="3700" dirty="0" smtClean="0">
                <a:solidFill>
                  <a:prstClr val="black"/>
                </a:solidFill>
                <a:cs typeface="Calibri" panose="020F0502020204030204" pitchFamily="34" charset="0"/>
              </a:rPr>
              <a:t> assigns the address specified by the </a:t>
            </a:r>
            <a:r>
              <a:rPr lang="en-US" altLang="en-US" sz="3700" b="1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sockaddr</a:t>
            </a:r>
            <a:r>
              <a:rPr lang="en-US" altLang="en-US" sz="3700" dirty="0" smtClean="0">
                <a:solidFill>
                  <a:prstClr val="black"/>
                </a:solidFill>
                <a:cs typeface="Calibri" panose="020F0502020204030204" pitchFamily="34" charset="0"/>
              </a:rPr>
              <a:t> structure to the socket descriptor.</a:t>
            </a:r>
          </a:p>
          <a:p>
            <a:pPr marL="0" indent="0" algn="just">
              <a:spcBef>
                <a:spcPts val="1067"/>
              </a:spcBef>
              <a:buSzPct val="75000"/>
              <a:buFont typeface="Arial" panose="020B0604020202020204" pitchFamily="34" charset="0"/>
              <a:buNone/>
            </a:pPr>
            <a:endParaRPr lang="en-US" altLang="en-US" sz="3700" dirty="0" smtClean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algn="just">
              <a:spcBef>
                <a:spcPts val="1067"/>
              </a:spcBef>
              <a:buSzPct val="75000"/>
            </a:pPr>
            <a:r>
              <a:rPr lang="en-US" altLang="en-US" sz="3700" dirty="0" smtClean="0">
                <a:solidFill>
                  <a:prstClr val="black"/>
                </a:solidFill>
                <a:cs typeface="Calibri" panose="020F0502020204030204" pitchFamily="34" charset="0"/>
              </a:rPr>
              <a:t>You can give </a:t>
            </a:r>
            <a:r>
              <a:rPr lang="en-US" altLang="en-US" sz="37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bind()</a:t>
            </a:r>
            <a:r>
              <a:rPr lang="en-US" altLang="en-US" sz="3700" dirty="0" smtClean="0">
                <a:solidFill>
                  <a:prstClr val="black"/>
                </a:solidFill>
                <a:cs typeface="Calibri" panose="020F0502020204030204" pitchFamily="34" charset="0"/>
              </a:rPr>
              <a:t> a </a:t>
            </a:r>
            <a:r>
              <a:rPr lang="en-US" altLang="en-US" sz="3700" b="1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sockaddr_un</a:t>
            </a:r>
            <a:r>
              <a:rPr lang="en-US" altLang="en-US" sz="37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/ </a:t>
            </a:r>
            <a:r>
              <a:rPr lang="en-US" altLang="en-US" sz="3700" b="1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sockaddr_in</a:t>
            </a:r>
            <a:r>
              <a:rPr lang="en-US" altLang="en-US" sz="3700" dirty="0" smtClean="0">
                <a:solidFill>
                  <a:prstClr val="black"/>
                </a:solidFill>
                <a:cs typeface="Calibri" panose="020F0502020204030204" pitchFamily="34" charset="0"/>
              </a:rPr>
              <a:t> structure:</a:t>
            </a:r>
          </a:p>
          <a:p>
            <a:pPr marL="438140" algn="just">
              <a:spcBef>
                <a:spcPts val="933"/>
              </a:spcBef>
              <a:buSzPct val="75000"/>
              <a:buFont typeface="Arial" panose="020B0604020202020204" pitchFamily="34" charset="0"/>
              <a:buNone/>
            </a:pPr>
            <a:r>
              <a:rPr lang="en-US" altLang="en-US" sz="32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bind( </a:t>
            </a:r>
            <a:r>
              <a:rPr lang="en-US" altLang="en-US" sz="3200" b="1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mysock</a:t>
            </a:r>
            <a:r>
              <a:rPr lang="en-US" altLang="en-US" sz="32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, (</a:t>
            </a:r>
            <a:r>
              <a:rPr lang="en-US" altLang="en-US" sz="3200" b="1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struct</a:t>
            </a:r>
            <a:r>
              <a:rPr lang="en-US" altLang="en-US" sz="32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3200" b="1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sockaddr</a:t>
            </a:r>
            <a:r>
              <a:rPr lang="en-US" altLang="en-US" sz="32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*) &amp;</a:t>
            </a:r>
            <a:r>
              <a:rPr lang="en-US" altLang="en-US" sz="3200" b="1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myaddr</a:t>
            </a:r>
            <a:r>
              <a:rPr lang="en-US" altLang="en-US" sz="32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, </a:t>
            </a:r>
            <a:r>
              <a:rPr lang="en-US" altLang="en-US" sz="3200" b="1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sizeof</a:t>
            </a:r>
            <a:r>
              <a:rPr lang="en-US" altLang="en-US" sz="32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(</a:t>
            </a:r>
            <a:r>
              <a:rPr lang="en-US" altLang="en-US" sz="3200" b="1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myaddr</a:t>
            </a:r>
            <a:r>
              <a:rPr lang="en-US" altLang="en-US" sz="32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) );</a:t>
            </a:r>
          </a:p>
          <a:p>
            <a:pPr algn="just"/>
            <a:endParaRPr lang="en-US" sz="37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45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C72C478-5829-4FBA-9163-92F4753F0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251" y="-500377"/>
            <a:ext cx="9567311" cy="7358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B8F015-EACA-410C-A9BA-A76F5E9FC57A}"/>
              </a:ext>
            </a:extLst>
          </p:cNvPr>
          <p:cNvSpPr txBox="1"/>
          <p:nvPr/>
        </p:nvSpPr>
        <p:spPr>
          <a:xfrm>
            <a:off x="1" y="-112295"/>
            <a:ext cx="63930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B0F0"/>
                </a:solidFill>
              </a:rPr>
              <a:t>Connect() System Call</a:t>
            </a:r>
            <a:endParaRPr lang="en-US" sz="5400" b="1" dirty="0">
              <a:solidFill>
                <a:srgbClr val="00B0F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EF16E44-3C3D-482C-8632-959AFCE1F8BA}"/>
              </a:ext>
            </a:extLst>
          </p:cNvPr>
          <p:cNvSpPr txBox="1"/>
          <p:nvPr/>
        </p:nvSpPr>
        <p:spPr>
          <a:xfrm>
            <a:off x="186489" y="1199120"/>
            <a:ext cx="8646142" cy="5021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int</a:t>
            </a:r>
            <a:r>
              <a:rPr lang="en-US" altLang="en-US" sz="3200" dirty="0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 connect(</a:t>
            </a:r>
            <a:r>
              <a:rPr lang="en-US" altLang="en-US" sz="3200" dirty="0" err="1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int</a:t>
            </a:r>
            <a:r>
              <a:rPr lang="en-US" altLang="en-US" sz="3200" dirty="0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sockfd</a:t>
            </a:r>
            <a:r>
              <a:rPr lang="en-US" altLang="en-US" sz="3200" dirty="0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const</a:t>
            </a:r>
            <a:r>
              <a:rPr lang="en-US" altLang="en-US" sz="3200" dirty="0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struct</a:t>
            </a:r>
            <a:r>
              <a:rPr lang="en-US" altLang="en-US" sz="3200" dirty="0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sockaddr</a:t>
            </a:r>
            <a:r>
              <a:rPr lang="en-US" altLang="en-US" sz="3200" dirty="0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 *</a:t>
            </a:r>
            <a:r>
              <a:rPr lang="en-US" altLang="en-US" sz="3200" dirty="0" err="1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servaddr</a:t>
            </a:r>
            <a:r>
              <a:rPr lang="en-US" altLang="en-US" sz="3200" dirty="0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socklen_t</a:t>
            </a:r>
            <a:r>
              <a:rPr lang="en-US" altLang="en-US" sz="3200" dirty="0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addrlen</a:t>
            </a:r>
            <a:r>
              <a:rPr lang="en-US" altLang="en-US" sz="3200" dirty="0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);</a:t>
            </a:r>
          </a:p>
          <a:p>
            <a:endParaRPr lang="en-US" altLang="en-US" sz="2800" dirty="0">
              <a:solidFill>
                <a:srgbClr val="000000"/>
              </a:solidFill>
              <a:latin typeface="Trebuchet MS" pitchFamily="32" charset="0"/>
              <a:ea typeface="PMingLiU" pitchFamily="16" charset="0"/>
              <a:cs typeface="PMingLiU" pitchFamily="16" charset="0"/>
            </a:endParaRPr>
          </a:p>
          <a:p>
            <a:pPr marL="457200" indent="-4572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altLang="en-US" sz="2800" i="1" dirty="0" err="1">
                <a:solidFill>
                  <a:srgbClr val="000000"/>
                </a:solidFill>
                <a:latin typeface="Arial" charset="0"/>
                <a:ea typeface="PMingLiU" pitchFamily="16" charset="0"/>
                <a:cs typeface="PMingLiU" pitchFamily="16" charset="0"/>
              </a:rPr>
              <a:t>sockfd</a:t>
            </a:r>
            <a:r>
              <a:rPr lang="en-US" altLang="en-US" sz="2800" dirty="0">
                <a:solidFill>
                  <a:srgbClr val="000000"/>
                </a:solidFill>
                <a:latin typeface="Arial" charset="0"/>
                <a:ea typeface="PMingLiU" pitchFamily="16" charset="0"/>
                <a:cs typeface="PMingLiU" pitchFamily="16" charset="0"/>
              </a:rPr>
              <a:t> is socket descriptor from </a:t>
            </a:r>
            <a:r>
              <a:rPr lang="en-US" altLang="en-US" sz="2800" dirty="0">
                <a:solidFill>
                  <a:srgbClr val="000000"/>
                </a:solidFill>
                <a:latin typeface="Courier New" pitchFamily="49" charset="0"/>
                <a:ea typeface="PMingLiU" pitchFamily="16" charset="0"/>
                <a:cs typeface="PMingLiU" pitchFamily="16" charset="0"/>
              </a:rPr>
              <a:t>socket()</a:t>
            </a:r>
          </a:p>
          <a:p>
            <a:pPr marL="457200" indent="-4572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altLang="en-US" sz="2800" i="1" dirty="0" err="1">
                <a:solidFill>
                  <a:srgbClr val="000000"/>
                </a:solidFill>
                <a:latin typeface="Arial" charset="0"/>
                <a:ea typeface="PMingLiU" pitchFamily="16" charset="0"/>
                <a:cs typeface="PMingLiU" pitchFamily="16" charset="0"/>
              </a:rPr>
              <a:t>servaddr</a:t>
            </a:r>
            <a:r>
              <a:rPr lang="en-US" altLang="en-US" sz="2800" i="1" dirty="0">
                <a:solidFill>
                  <a:srgbClr val="000000"/>
                </a:solidFill>
                <a:latin typeface="Arial" charset="0"/>
                <a:ea typeface="PMingLiU" pitchFamily="16" charset="0"/>
                <a:cs typeface="PMingLiU" pitchFamily="16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Arial" charset="0"/>
                <a:ea typeface="PMingLiU" pitchFamily="16" charset="0"/>
                <a:cs typeface="PMingLiU" pitchFamily="16" charset="0"/>
              </a:rPr>
              <a:t>is a pointer to a structure with:</a:t>
            </a:r>
          </a:p>
          <a:p>
            <a:pPr marL="800100" lvl="1" indent="-3429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i="1" dirty="0">
                <a:solidFill>
                  <a:srgbClr val="000000"/>
                </a:solidFill>
                <a:latin typeface="Arial" charset="0"/>
                <a:ea typeface="PMingLiU" pitchFamily="16" charset="0"/>
                <a:cs typeface="PMingLiU" pitchFamily="16" charset="0"/>
              </a:rPr>
              <a:t>port number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  <a:ea typeface="PMingLiU" pitchFamily="16" charset="0"/>
                <a:cs typeface="PMingLiU" pitchFamily="16" charset="0"/>
              </a:rPr>
              <a:t> and </a:t>
            </a:r>
            <a:r>
              <a:rPr lang="en-US" altLang="en-US" sz="2400" i="1" dirty="0">
                <a:solidFill>
                  <a:srgbClr val="000000"/>
                </a:solidFill>
                <a:latin typeface="Arial" charset="0"/>
                <a:ea typeface="PMingLiU" pitchFamily="16" charset="0"/>
                <a:cs typeface="PMingLiU" pitchFamily="16" charset="0"/>
              </a:rPr>
              <a:t>IP address</a:t>
            </a:r>
          </a:p>
          <a:p>
            <a:pPr marL="800100" lvl="1" indent="-3429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  <a:ea typeface="PMingLiU" pitchFamily="16" charset="0"/>
                <a:cs typeface="PMingLiU" pitchFamily="16" charset="0"/>
              </a:rPr>
              <a:t>must be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  <a:ea typeface="PMingLiU" pitchFamily="16" charset="0"/>
                <a:cs typeface="PMingLiU" pitchFamily="16" charset="0"/>
              </a:rPr>
              <a:t>specified</a:t>
            </a:r>
            <a:endParaRPr lang="en-US" altLang="en-US" sz="2400" dirty="0">
              <a:solidFill>
                <a:srgbClr val="000000"/>
              </a:solidFill>
              <a:latin typeface="Arial" charset="0"/>
              <a:ea typeface="PMingLiU" pitchFamily="16" charset="0"/>
              <a:cs typeface="PMingLiU" pitchFamily="16" charset="0"/>
            </a:endParaRPr>
          </a:p>
          <a:p>
            <a:pPr marL="457200" indent="-4572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altLang="en-US" sz="2800" i="1" dirty="0" err="1">
                <a:solidFill>
                  <a:srgbClr val="000000"/>
                </a:solidFill>
                <a:latin typeface="Arial" charset="0"/>
                <a:ea typeface="PMingLiU" pitchFamily="16" charset="0"/>
                <a:cs typeface="PMingLiU" pitchFamily="16" charset="0"/>
              </a:rPr>
              <a:t>addrlen</a:t>
            </a:r>
            <a:r>
              <a:rPr lang="en-US" altLang="en-US" sz="2800" dirty="0">
                <a:solidFill>
                  <a:srgbClr val="000000"/>
                </a:solidFill>
                <a:latin typeface="Arial" charset="0"/>
                <a:ea typeface="PMingLiU" pitchFamily="16" charset="0"/>
                <a:cs typeface="PMingLiU" pitchFamily="16" charset="0"/>
              </a:rPr>
              <a:t> is length of structure</a:t>
            </a:r>
          </a:p>
          <a:p>
            <a:pPr marL="457200" indent="-4572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rgbClr val="7030A0"/>
                </a:solidFill>
                <a:latin typeface="Arial" charset="0"/>
                <a:ea typeface="PMingLiU" pitchFamily="16" charset="0"/>
                <a:cs typeface="PMingLiU" pitchFamily="16" charset="0"/>
              </a:rPr>
              <a:t>client doesn’t need </a:t>
            </a:r>
            <a:r>
              <a:rPr lang="en-US" altLang="en-US" sz="2800" b="1" dirty="0">
                <a:solidFill>
                  <a:srgbClr val="7030A0"/>
                </a:solidFill>
                <a:latin typeface="Courier New" pitchFamily="49" charset="0"/>
                <a:ea typeface="PMingLiU" pitchFamily="16" charset="0"/>
                <a:cs typeface="PMingLiU" pitchFamily="16" charset="0"/>
              </a:rPr>
              <a:t>bind()</a:t>
            </a:r>
          </a:p>
          <a:p>
            <a:pPr marL="800100" lvl="1" indent="-3429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  <a:ea typeface="PMingLiU" pitchFamily="16" charset="0"/>
                <a:cs typeface="PMingLiU" pitchFamily="16" charset="0"/>
              </a:rPr>
              <a:t>OS will pick ephemeral port</a:t>
            </a:r>
          </a:p>
          <a:p>
            <a:pPr marL="457200" indent="-4572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0000"/>
                </a:solidFill>
                <a:latin typeface="Arial" charset="0"/>
                <a:ea typeface="PMingLiU" pitchFamily="16" charset="0"/>
                <a:cs typeface="PMingLiU" pitchFamily="16" charset="0"/>
              </a:rPr>
              <a:t>returns socket descriptor if ok, -1 on </a:t>
            </a:r>
            <a:r>
              <a:rPr lang="en-US" altLang="en-US" sz="2800" dirty="0">
                <a:solidFill>
                  <a:srgbClr val="000000"/>
                </a:solidFill>
                <a:latin typeface="Arial" charset="0"/>
                <a:ea typeface="PMingLiU" pitchFamily="16" charset="0"/>
                <a:cs typeface="PMingLiU" pitchFamily="16" charset="0"/>
              </a:rPr>
              <a:t>error</a:t>
            </a:r>
            <a:endParaRPr lang="en-US" altLang="en-US" sz="2400" dirty="0">
              <a:solidFill>
                <a:srgbClr val="000000"/>
              </a:solidFill>
              <a:latin typeface="Trebuchet MS" pitchFamily="32" charset="0"/>
              <a:ea typeface="PMingLiU" pitchFamily="16" charset="0"/>
              <a:cs typeface="PMingLiU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80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C72C478-5829-4FBA-9163-92F4753F0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251" y="-500377"/>
            <a:ext cx="9567311" cy="7358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B8F015-EACA-410C-A9BA-A76F5E9FC57A}"/>
              </a:ext>
            </a:extLst>
          </p:cNvPr>
          <p:cNvSpPr txBox="1"/>
          <p:nvPr/>
        </p:nvSpPr>
        <p:spPr>
          <a:xfrm>
            <a:off x="0" y="-112295"/>
            <a:ext cx="56338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B0F0"/>
                </a:solidFill>
              </a:rPr>
              <a:t>Listen() System call</a:t>
            </a:r>
            <a:endParaRPr lang="en-US" sz="5400" b="1" dirty="0">
              <a:solidFill>
                <a:srgbClr val="00B0F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EF16E44-3C3D-482C-8632-959AFCE1F8BA}"/>
              </a:ext>
            </a:extLst>
          </p:cNvPr>
          <p:cNvSpPr txBox="1"/>
          <p:nvPr/>
        </p:nvSpPr>
        <p:spPr>
          <a:xfrm>
            <a:off x="186489" y="1199120"/>
            <a:ext cx="8646142" cy="6483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en-US" sz="4800" baseline="-25000" dirty="0" err="1">
                <a:solidFill>
                  <a:srgbClr val="00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int</a:t>
            </a:r>
            <a:r>
              <a:rPr lang="en-US" altLang="en-US" sz="4800" baseline="-25000" dirty="0">
                <a:solidFill>
                  <a:srgbClr val="00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 listen(</a:t>
            </a:r>
            <a:r>
              <a:rPr lang="en-US" altLang="en-US" sz="4800" baseline="-25000" dirty="0" err="1">
                <a:solidFill>
                  <a:srgbClr val="00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int</a:t>
            </a:r>
            <a:r>
              <a:rPr lang="en-US" altLang="en-US" sz="4800" baseline="-25000" dirty="0">
                <a:solidFill>
                  <a:srgbClr val="00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 </a:t>
            </a:r>
            <a:r>
              <a:rPr lang="en-US" altLang="en-US" sz="4800" i="1" baseline="-25000" dirty="0" err="1">
                <a:solidFill>
                  <a:srgbClr val="00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sockfd</a:t>
            </a:r>
            <a:r>
              <a:rPr lang="en-US" altLang="en-US" sz="4800" baseline="-25000" dirty="0">
                <a:solidFill>
                  <a:srgbClr val="00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, </a:t>
            </a:r>
            <a:r>
              <a:rPr lang="en-US" altLang="en-US" sz="4800" baseline="-25000" dirty="0" err="1">
                <a:solidFill>
                  <a:srgbClr val="00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int</a:t>
            </a:r>
            <a:r>
              <a:rPr lang="en-US" altLang="en-US" sz="4800" baseline="-25000" dirty="0">
                <a:solidFill>
                  <a:srgbClr val="00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 </a:t>
            </a:r>
            <a:r>
              <a:rPr lang="en-US" altLang="en-US" sz="4800" i="1" baseline="-25000" dirty="0">
                <a:solidFill>
                  <a:srgbClr val="CC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backlog</a:t>
            </a:r>
            <a:r>
              <a:rPr lang="en-US" altLang="en-US" sz="4800" baseline="-25000" dirty="0">
                <a:solidFill>
                  <a:srgbClr val="00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);</a:t>
            </a:r>
          </a:p>
          <a:p>
            <a:pPr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en-US" sz="4800" baseline="-25000" dirty="0">
              <a:solidFill>
                <a:srgbClr val="000000"/>
              </a:solidFill>
              <a:latin typeface="Trebuchet MS" pitchFamily="32" charset="0"/>
              <a:ea typeface="PMingLiU" pitchFamily="16" charset="0"/>
              <a:cs typeface="PMingLiU" pitchFamily="16" charset="0"/>
            </a:endParaRPr>
          </a:p>
          <a:p>
            <a:pPr defTabSz="457200" eaLnBrk="0" fontAlgn="base" hangingPunc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SzPct val="75000"/>
              <a:defRPr/>
            </a:pPr>
            <a:endParaRPr lang="en-US" altLang="en-US" sz="3200" dirty="0">
              <a:solidFill>
                <a:srgbClr val="000000"/>
              </a:solidFill>
              <a:latin typeface="Arial" charset="0"/>
              <a:ea typeface="PMingLiU" pitchFamily="16" charset="0"/>
              <a:cs typeface="PMingLiU" pitchFamily="16" charset="0"/>
            </a:endParaRPr>
          </a:p>
          <a:p>
            <a:pPr marL="393700" indent="-393700" defTabSz="457200" eaLnBrk="0" fontAlgn="base" hangingPunc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altLang="en-US" sz="3600" i="1" dirty="0" err="1">
                <a:solidFill>
                  <a:srgbClr val="000000"/>
                </a:solidFill>
                <a:latin typeface="Arial" charset="0"/>
                <a:ea typeface="PMingLiU" pitchFamily="16" charset="0"/>
                <a:cs typeface="PMingLiU" pitchFamily="16" charset="0"/>
              </a:rPr>
              <a:t>sockfd</a:t>
            </a:r>
            <a:r>
              <a:rPr lang="en-US" altLang="en-US" sz="3600" dirty="0">
                <a:solidFill>
                  <a:srgbClr val="000000"/>
                </a:solidFill>
                <a:latin typeface="Arial" charset="0"/>
                <a:ea typeface="PMingLiU" pitchFamily="16" charset="0"/>
                <a:cs typeface="PMingLiU" pitchFamily="16" charset="0"/>
              </a:rPr>
              <a:t> is socket descriptor from </a:t>
            </a:r>
            <a:r>
              <a:rPr lang="en-US" altLang="en-US" sz="3600" dirty="0">
                <a:solidFill>
                  <a:srgbClr val="000000"/>
                </a:solidFill>
                <a:latin typeface="Courier New" pitchFamily="49" charset="0"/>
                <a:ea typeface="PMingLiU" pitchFamily="16" charset="0"/>
                <a:cs typeface="PMingLiU" pitchFamily="16" charset="0"/>
              </a:rPr>
              <a:t>socket()</a:t>
            </a:r>
          </a:p>
          <a:p>
            <a:pPr marL="393700" indent="-393700" defTabSz="457200" eaLnBrk="0" fontAlgn="base" hangingPunc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altLang="en-US" sz="3600" i="1" dirty="0">
                <a:solidFill>
                  <a:srgbClr val="CC0000"/>
                </a:solidFill>
                <a:latin typeface="Arial" charset="0"/>
                <a:ea typeface="PMingLiU" pitchFamily="16" charset="0"/>
                <a:cs typeface="PMingLiU" pitchFamily="16" charset="0"/>
              </a:rPr>
              <a:t>backlog</a:t>
            </a:r>
            <a:r>
              <a:rPr lang="en-US" altLang="en-US" sz="3600" dirty="0">
                <a:solidFill>
                  <a:srgbClr val="000000"/>
                </a:solidFill>
                <a:latin typeface="Arial" charset="0"/>
                <a:ea typeface="PMingLiU" pitchFamily="16" charset="0"/>
                <a:cs typeface="PMingLiU" pitchFamily="16" charset="0"/>
              </a:rPr>
              <a:t> is maximum number of  connections that the server should queue for this socket</a:t>
            </a:r>
          </a:p>
          <a:p>
            <a:pPr marL="850900" lvl="2" indent="-3937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0000"/>
                </a:solidFill>
                <a:latin typeface="Arial" charset="0"/>
                <a:ea typeface="PMingLiU" pitchFamily="16" charset="0"/>
                <a:cs typeface="PMingLiU" pitchFamily="16" charset="0"/>
              </a:rPr>
              <a:t>historically 5</a:t>
            </a:r>
          </a:p>
          <a:p>
            <a:pPr marL="850900" lvl="2" indent="-3937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0000"/>
                </a:solidFill>
                <a:latin typeface="Arial" charset="0"/>
                <a:ea typeface="PMingLiU" pitchFamily="16" charset="0"/>
                <a:cs typeface="PMingLiU" pitchFamily="16" charset="0"/>
              </a:rPr>
              <a:t>rarely above 15 on a even moderate Web server!</a:t>
            </a:r>
          </a:p>
          <a:p>
            <a:pPr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75000"/>
              <a:defRPr/>
            </a:pPr>
            <a:endParaRPr lang="en-US" altLang="en-US" sz="3200" dirty="0">
              <a:solidFill>
                <a:srgbClr val="000000"/>
              </a:solidFill>
              <a:latin typeface="Arial" charset="0"/>
              <a:ea typeface="PMingLiU" pitchFamily="16" charset="0"/>
              <a:cs typeface="PMingLiU" pitchFamily="16" charset="0"/>
            </a:endParaRPr>
          </a:p>
          <a:p>
            <a:pPr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en-US" sz="4800" baseline="-25000" dirty="0">
              <a:solidFill>
                <a:srgbClr val="000000"/>
              </a:solidFill>
              <a:latin typeface="Trebuchet MS" pitchFamily="32" charset="0"/>
              <a:ea typeface="PMingLiU" pitchFamily="16" charset="0"/>
              <a:cs typeface="PMingLiU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93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C72C478-5829-4FBA-9163-92F4753F0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251" y="-500377"/>
            <a:ext cx="9567311" cy="7358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B8F015-EACA-410C-A9BA-A76F5E9FC57A}"/>
              </a:ext>
            </a:extLst>
          </p:cNvPr>
          <p:cNvSpPr txBox="1"/>
          <p:nvPr/>
        </p:nvSpPr>
        <p:spPr>
          <a:xfrm>
            <a:off x="1" y="-112295"/>
            <a:ext cx="5908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5400" b="1">
                <a:solidFill>
                  <a:srgbClr val="00B0F0"/>
                </a:solidFill>
              </a:defRPr>
            </a:lvl1pPr>
          </a:lstStyle>
          <a:p>
            <a:r>
              <a:rPr lang="en-US" altLang="en-US" dirty="0"/>
              <a:t>Accept() System call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EF16E44-3C3D-482C-8632-959AFCE1F8BA}"/>
              </a:ext>
            </a:extLst>
          </p:cNvPr>
          <p:cNvSpPr txBox="1"/>
          <p:nvPr/>
        </p:nvSpPr>
        <p:spPr>
          <a:xfrm>
            <a:off x="186489" y="1199117"/>
            <a:ext cx="8303242" cy="534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en-US" sz="3600" dirty="0" err="1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int</a:t>
            </a:r>
            <a:r>
              <a:rPr lang="en-US" altLang="en-US" sz="3600" dirty="0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 accept(</a:t>
            </a:r>
            <a:r>
              <a:rPr lang="en-US" altLang="en-US" sz="3600" dirty="0" err="1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int</a:t>
            </a:r>
            <a:r>
              <a:rPr lang="en-US" altLang="en-US" sz="3600" dirty="0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sockfd</a:t>
            </a:r>
            <a:r>
              <a:rPr lang="en-US" altLang="en-US" sz="3600" dirty="0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struct</a:t>
            </a:r>
            <a:r>
              <a:rPr lang="en-US" altLang="en-US" sz="3600" dirty="0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sockaddr</a:t>
            </a:r>
            <a:r>
              <a:rPr lang="en-US" altLang="en-US" sz="3600" dirty="0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*</a:t>
            </a:r>
            <a:r>
              <a:rPr lang="en-US" altLang="en-US" sz="3600" i="1" dirty="0" err="1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cliaddr</a:t>
            </a:r>
            <a:r>
              <a:rPr lang="en-US" altLang="en-US" sz="3600" dirty="0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socklen_t</a:t>
            </a:r>
            <a:r>
              <a:rPr lang="en-US" altLang="en-US" sz="3600" dirty="0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 *</a:t>
            </a:r>
            <a:r>
              <a:rPr lang="en-US" altLang="en-US" sz="3600" i="1" dirty="0" err="1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addrlen</a:t>
            </a:r>
            <a:r>
              <a:rPr lang="en-US" altLang="en-US" sz="3600" dirty="0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en-US" sz="3600" dirty="0">
              <a:solidFill>
                <a:srgbClr val="000000"/>
              </a:solidFill>
              <a:latin typeface="Trebuchet MS" pitchFamily="32" charset="0"/>
              <a:ea typeface="PMingLiU" pitchFamily="16" charset="0"/>
              <a:cs typeface="PMingLiU" pitchFamily="16" charset="0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SzPct val="75000"/>
              <a:buFont typeface="Arial" charset="0"/>
              <a:buChar char="•"/>
              <a:defRPr/>
            </a:pPr>
            <a:r>
              <a:rPr lang="en-US" altLang="en-US" sz="4000" i="1" dirty="0" err="1">
                <a:solidFill>
                  <a:srgbClr val="000000"/>
                </a:solidFill>
                <a:ea typeface="PMingLiU" pitchFamily="16" charset="0"/>
                <a:cs typeface="PMingLiU" pitchFamily="16" charset="0"/>
              </a:rPr>
              <a:t>sockfd</a:t>
            </a:r>
            <a:r>
              <a:rPr lang="en-US" altLang="en-US" sz="4000" dirty="0">
                <a:solidFill>
                  <a:srgbClr val="000000"/>
                </a:solidFill>
                <a:ea typeface="PMingLiU" pitchFamily="16" charset="0"/>
                <a:cs typeface="PMingLiU" pitchFamily="16" charset="0"/>
              </a:rPr>
              <a:t> is socket descriptor from </a:t>
            </a:r>
            <a:r>
              <a:rPr lang="en-US" altLang="en-US" sz="4000" dirty="0">
                <a:solidFill>
                  <a:srgbClr val="000000"/>
                </a:solidFill>
                <a:latin typeface="Courier New" pitchFamily="49" charset="0"/>
                <a:ea typeface="PMingLiU" pitchFamily="16" charset="0"/>
                <a:cs typeface="PMingLiU" pitchFamily="16" charset="0"/>
              </a:rPr>
              <a:t>socket()</a:t>
            </a:r>
          </a:p>
          <a:p>
            <a:pPr>
              <a:lnSpc>
                <a:spcPct val="90000"/>
              </a:lnSpc>
              <a:spcBef>
                <a:spcPts val="700"/>
              </a:spcBef>
              <a:buSzPct val="75000"/>
              <a:buFont typeface="Arial" charset="0"/>
              <a:buChar char="•"/>
              <a:defRPr/>
            </a:pPr>
            <a:r>
              <a:rPr lang="en-US" altLang="en-US" sz="4000" i="1" dirty="0" err="1">
                <a:solidFill>
                  <a:srgbClr val="000000"/>
                </a:solidFill>
                <a:ea typeface="PMingLiU" pitchFamily="16" charset="0"/>
                <a:cs typeface="PMingLiU" pitchFamily="16" charset="0"/>
              </a:rPr>
              <a:t>cliaddr</a:t>
            </a:r>
            <a:r>
              <a:rPr lang="en-US" altLang="en-US" sz="4000" dirty="0">
                <a:solidFill>
                  <a:srgbClr val="000000"/>
                </a:solidFill>
                <a:ea typeface="PMingLiU" pitchFamily="16" charset="0"/>
                <a:cs typeface="PMingLiU" pitchFamily="16" charset="0"/>
              </a:rPr>
              <a:t> and </a:t>
            </a:r>
            <a:r>
              <a:rPr lang="en-US" altLang="en-US" sz="4000" i="1" dirty="0" err="1">
                <a:solidFill>
                  <a:srgbClr val="000000"/>
                </a:solidFill>
                <a:ea typeface="PMingLiU" pitchFamily="16" charset="0"/>
                <a:cs typeface="PMingLiU" pitchFamily="16" charset="0"/>
              </a:rPr>
              <a:t>addrlen</a:t>
            </a:r>
            <a:r>
              <a:rPr lang="en-US" altLang="en-US" sz="4000" dirty="0">
                <a:solidFill>
                  <a:srgbClr val="000000"/>
                </a:solidFill>
                <a:ea typeface="PMingLiU" pitchFamily="16" charset="0"/>
                <a:cs typeface="PMingLiU" pitchFamily="16" charset="0"/>
              </a:rPr>
              <a:t> return protocol address from client</a:t>
            </a:r>
          </a:p>
          <a:p>
            <a:pPr>
              <a:lnSpc>
                <a:spcPct val="90000"/>
              </a:lnSpc>
              <a:spcBef>
                <a:spcPts val="700"/>
              </a:spcBef>
              <a:buSzPct val="75000"/>
              <a:buFont typeface="Arial" charset="0"/>
              <a:buChar char="•"/>
              <a:defRPr/>
            </a:pPr>
            <a:r>
              <a:rPr lang="en-US" altLang="en-US" sz="4000" dirty="0">
                <a:solidFill>
                  <a:srgbClr val="000000"/>
                </a:solidFill>
                <a:ea typeface="PMingLiU" pitchFamily="16" charset="0"/>
                <a:cs typeface="PMingLiU" pitchFamily="16" charset="0"/>
              </a:rPr>
              <a:t>returns brand new descriptor, created by </a:t>
            </a:r>
            <a:r>
              <a:rPr lang="en-US" altLang="en-US" sz="4000" dirty="0">
                <a:solidFill>
                  <a:srgbClr val="000000"/>
                </a:solidFill>
                <a:ea typeface="PMingLiU" pitchFamily="16" charset="0"/>
                <a:cs typeface="PMingLiU" pitchFamily="16" charset="0"/>
              </a:rPr>
              <a:t>OS</a:t>
            </a:r>
            <a:endParaRPr lang="en-US" altLang="en-US" sz="4000" dirty="0">
              <a:solidFill>
                <a:srgbClr val="000000"/>
              </a:solidFill>
              <a:latin typeface="Trebuchet MS" pitchFamily="32" charset="0"/>
              <a:ea typeface="PMingLiU" pitchFamily="16" charset="0"/>
              <a:cs typeface="PMingLiU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30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C72C478-5829-4FBA-9163-92F4753F0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251" y="-500377"/>
            <a:ext cx="9567311" cy="7358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B8F015-EACA-410C-A9BA-A76F5E9FC57A}"/>
              </a:ext>
            </a:extLst>
          </p:cNvPr>
          <p:cNvSpPr txBox="1"/>
          <p:nvPr/>
        </p:nvSpPr>
        <p:spPr>
          <a:xfrm>
            <a:off x="2" y="-112295"/>
            <a:ext cx="52627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B0F0"/>
                </a:solidFill>
              </a:rPr>
              <a:t>read() and write()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EF16E44-3C3D-482C-8632-959AFCE1F8BA}"/>
              </a:ext>
            </a:extLst>
          </p:cNvPr>
          <p:cNvSpPr txBox="1"/>
          <p:nvPr/>
        </p:nvSpPr>
        <p:spPr>
          <a:xfrm>
            <a:off x="186489" y="1199117"/>
            <a:ext cx="9081332" cy="3827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75000"/>
              <a:defRPr/>
            </a:pPr>
            <a:r>
              <a:rPr lang="en-US" altLang="en-US" sz="3200" dirty="0" err="1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int</a:t>
            </a:r>
            <a:r>
              <a:rPr lang="en-US" altLang="en-US" sz="3200" dirty="0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 read (</a:t>
            </a:r>
            <a:r>
              <a:rPr lang="en-US" altLang="en-US" sz="3200" dirty="0" err="1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int</a:t>
            </a:r>
            <a:r>
              <a:rPr lang="en-US" altLang="en-US" sz="3200" dirty="0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sockfd</a:t>
            </a:r>
            <a:r>
              <a:rPr lang="en-US" altLang="en-US" sz="3200" dirty="0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, void *</a:t>
            </a:r>
            <a:r>
              <a:rPr lang="en-US" altLang="en-US" sz="3200" i="1" dirty="0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buff</a:t>
            </a:r>
            <a:r>
              <a:rPr lang="en-US" altLang="en-US" sz="3200" dirty="0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size_t</a:t>
            </a:r>
            <a:r>
              <a:rPr lang="en-US" altLang="en-US" sz="3200" dirty="0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mbytes</a:t>
            </a:r>
            <a:r>
              <a:rPr lang="en-US" altLang="en-US" sz="3200" dirty="0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);</a:t>
            </a:r>
          </a:p>
          <a:p>
            <a:pPr defTabSz="4572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75000"/>
              <a:defRPr/>
            </a:pPr>
            <a:endParaRPr lang="en-US" altLang="en-US" sz="3200" dirty="0">
              <a:solidFill>
                <a:srgbClr val="000000"/>
              </a:solidFill>
              <a:latin typeface="Trebuchet MS" pitchFamily="32" charset="0"/>
              <a:ea typeface="PMingLiU" pitchFamily="16" charset="0"/>
              <a:cs typeface="PMingLiU" pitchFamily="16" charset="0"/>
            </a:endParaRPr>
          </a:p>
          <a:p>
            <a:pPr defTabSz="4572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75000"/>
              <a:defRPr/>
            </a:pPr>
            <a:r>
              <a:rPr lang="en-US" altLang="en-US" sz="3200" dirty="0" err="1">
                <a:solidFill>
                  <a:srgbClr val="70AD47">
                    <a:lumMod val="75000"/>
                  </a:srgbClr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int</a:t>
            </a:r>
            <a:r>
              <a:rPr lang="en-US" altLang="en-US" sz="3200" dirty="0">
                <a:solidFill>
                  <a:srgbClr val="70AD47">
                    <a:lumMod val="75000"/>
                  </a:srgbClr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 write (</a:t>
            </a:r>
            <a:r>
              <a:rPr lang="en-US" altLang="en-US" sz="3200" dirty="0" err="1">
                <a:solidFill>
                  <a:srgbClr val="70AD47">
                    <a:lumMod val="75000"/>
                  </a:srgbClr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int</a:t>
            </a:r>
            <a:r>
              <a:rPr lang="en-US" altLang="en-US" sz="3200" dirty="0">
                <a:solidFill>
                  <a:srgbClr val="70AD47">
                    <a:lumMod val="75000"/>
                  </a:srgbClr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 </a:t>
            </a:r>
            <a:r>
              <a:rPr lang="en-US" altLang="en-US" sz="3200" i="1" dirty="0" err="1">
                <a:solidFill>
                  <a:srgbClr val="70AD47">
                    <a:lumMod val="75000"/>
                  </a:srgbClr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sockfd</a:t>
            </a:r>
            <a:r>
              <a:rPr lang="en-US" altLang="en-US" sz="3200" dirty="0">
                <a:solidFill>
                  <a:srgbClr val="70AD47">
                    <a:lumMod val="75000"/>
                  </a:srgbClr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, void *</a:t>
            </a:r>
            <a:r>
              <a:rPr lang="en-US" altLang="en-US" sz="3200" i="1" dirty="0">
                <a:solidFill>
                  <a:srgbClr val="70AD47">
                    <a:lumMod val="75000"/>
                  </a:srgbClr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buff</a:t>
            </a:r>
            <a:r>
              <a:rPr lang="en-US" altLang="en-US" sz="3200" dirty="0">
                <a:solidFill>
                  <a:srgbClr val="70AD47">
                    <a:lumMod val="75000"/>
                  </a:srgbClr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, </a:t>
            </a:r>
            <a:r>
              <a:rPr lang="en-US" altLang="en-US" sz="3200" dirty="0" err="1">
                <a:solidFill>
                  <a:srgbClr val="70AD47">
                    <a:lumMod val="75000"/>
                  </a:srgbClr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size_t</a:t>
            </a:r>
            <a:r>
              <a:rPr lang="en-US" altLang="en-US" sz="3200" dirty="0">
                <a:solidFill>
                  <a:srgbClr val="70AD47">
                    <a:lumMod val="75000"/>
                  </a:srgbClr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 </a:t>
            </a:r>
            <a:r>
              <a:rPr lang="en-US" altLang="en-US" sz="3200" i="1" dirty="0" err="1">
                <a:solidFill>
                  <a:srgbClr val="70AD47">
                    <a:lumMod val="75000"/>
                  </a:srgbClr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mbytes</a:t>
            </a:r>
            <a:r>
              <a:rPr lang="en-US" altLang="en-US" sz="3200" dirty="0">
                <a:solidFill>
                  <a:srgbClr val="70AD47">
                    <a:lumMod val="75000"/>
                  </a:srgbClr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);</a:t>
            </a:r>
          </a:p>
          <a:p>
            <a:pPr defTabSz="4572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75000"/>
              <a:defRPr/>
            </a:pPr>
            <a:endParaRPr lang="en-US" altLang="en-US" sz="3200" dirty="0">
              <a:solidFill>
                <a:srgbClr val="000000"/>
              </a:solidFill>
              <a:latin typeface="Trebuchet MS" pitchFamily="32" charset="0"/>
              <a:ea typeface="PMingLiU" pitchFamily="16" charset="0"/>
              <a:cs typeface="PMingLiU" pitchFamily="16" charset="0"/>
            </a:endParaRPr>
          </a:p>
          <a:p>
            <a:pPr marL="341313" indent="-328613" defTabSz="457200" eaLnBrk="0" fontAlgn="base" hangingPunc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Arial" charset="0"/>
              <a:buChar char="•"/>
              <a:defRPr/>
            </a:pPr>
            <a:r>
              <a:rPr lang="en-US" altLang="en-US" sz="3600" dirty="0">
                <a:solidFill>
                  <a:srgbClr val="000000"/>
                </a:solidFill>
                <a:ea typeface="PMingLiU" pitchFamily="16" charset="0"/>
                <a:cs typeface="PMingLiU" pitchFamily="16" charset="0"/>
              </a:rPr>
              <a:t>Reading and writing packets</a:t>
            </a:r>
          </a:p>
          <a:p>
            <a:pPr marL="341313" indent="-328613" defTabSz="457200" eaLnBrk="0" fontAlgn="base" hangingPunc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Arial" charset="0"/>
              <a:buChar char="•"/>
              <a:defRPr/>
            </a:pPr>
            <a:r>
              <a:rPr lang="en-US" altLang="en-US" sz="3600" dirty="0">
                <a:solidFill>
                  <a:srgbClr val="000000"/>
                </a:solidFill>
                <a:ea typeface="PMingLiU" pitchFamily="16" charset="0"/>
                <a:cs typeface="PMingLiU" pitchFamily="16" charset="0"/>
              </a:rPr>
              <a:t>Both are system calls</a:t>
            </a:r>
          </a:p>
          <a:p>
            <a:pPr defTabSz="457200" eaLnBrk="0" fontAlgn="base" hangingPunc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SzPct val="75000"/>
              <a:defRPr/>
            </a:pPr>
            <a:endParaRPr lang="en-US" altLang="en-US" sz="2800" dirty="0">
              <a:solidFill>
                <a:srgbClr val="000000"/>
              </a:solidFill>
              <a:latin typeface="Arial" charset="0"/>
              <a:ea typeface="PMingLiU" pitchFamily="16" charset="0"/>
              <a:cs typeface="PMingLiU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71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C72C478-5829-4FBA-9163-92F4753F0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251" y="-500377"/>
            <a:ext cx="9567311" cy="7358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B8F015-EACA-410C-A9BA-A76F5E9FC57A}"/>
              </a:ext>
            </a:extLst>
          </p:cNvPr>
          <p:cNvSpPr txBox="1"/>
          <p:nvPr/>
        </p:nvSpPr>
        <p:spPr>
          <a:xfrm>
            <a:off x="0" y="-112295"/>
            <a:ext cx="54064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B0F0"/>
                </a:solidFill>
              </a:rPr>
              <a:t>close</a:t>
            </a:r>
            <a:r>
              <a:rPr lang="en-US" sz="5400" b="1" dirty="0">
                <a:solidFill>
                  <a:srgbClr val="00B0F0"/>
                </a:solidFill>
              </a:rPr>
              <a:t>() System call</a:t>
            </a:r>
            <a:endParaRPr lang="en-US" sz="5400" b="1" dirty="0">
              <a:solidFill>
                <a:srgbClr val="00B0F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EF16E44-3C3D-482C-8632-959AFCE1F8BA}"/>
              </a:ext>
            </a:extLst>
          </p:cNvPr>
          <p:cNvSpPr txBox="1"/>
          <p:nvPr/>
        </p:nvSpPr>
        <p:spPr>
          <a:xfrm>
            <a:off x="186491" y="1199117"/>
            <a:ext cx="9458615" cy="4048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en-US" sz="5400" baseline="-25000" dirty="0" err="1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int</a:t>
            </a:r>
            <a:r>
              <a:rPr lang="en-US" altLang="en-US" sz="5400" baseline="-25000" dirty="0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 close(</a:t>
            </a:r>
            <a:r>
              <a:rPr lang="en-US" altLang="en-US" sz="5400" baseline="-25000" dirty="0" err="1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int</a:t>
            </a:r>
            <a:r>
              <a:rPr lang="en-US" altLang="en-US" sz="5400" baseline="-25000" dirty="0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 </a:t>
            </a:r>
            <a:r>
              <a:rPr lang="en-US" altLang="en-US" sz="5400" i="1" baseline="-25000" dirty="0" err="1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sockfd</a:t>
            </a:r>
            <a:r>
              <a:rPr lang="en-US" altLang="en-US" sz="5400" i="1" baseline="-25000" dirty="0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)</a:t>
            </a:r>
            <a:r>
              <a:rPr lang="en-US" altLang="en-US" sz="5400" baseline="-25000" dirty="0">
                <a:solidFill>
                  <a:srgbClr val="FF0000"/>
                </a:solidFill>
                <a:latin typeface="Trebuchet MS" pitchFamily="32" charset="0"/>
                <a:ea typeface="PMingLiU" pitchFamily="16" charset="0"/>
                <a:cs typeface="PMingLiU" pitchFamily="16" charset="0"/>
              </a:rPr>
              <a:t>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en-US" sz="5400" baseline="-25000" dirty="0">
              <a:solidFill>
                <a:srgbClr val="000000"/>
              </a:solidFill>
              <a:latin typeface="Trebuchet MS" pitchFamily="32" charset="0"/>
              <a:ea typeface="PMingLiU" pitchFamily="16" charset="0"/>
              <a:cs typeface="PMingLiU" pitchFamily="16" charset="0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SzPct val="75000"/>
              <a:buFont typeface="Arial" charset="0"/>
              <a:buChar char="•"/>
              <a:defRPr/>
            </a:pPr>
            <a:r>
              <a:rPr lang="en-US" altLang="en-US" sz="4000" i="1" dirty="0" err="1">
                <a:solidFill>
                  <a:srgbClr val="000000"/>
                </a:solidFill>
                <a:ea typeface="PMingLiU" pitchFamily="16" charset="0"/>
                <a:cs typeface="PMingLiU" pitchFamily="16" charset="0"/>
              </a:rPr>
              <a:t>sockfd</a:t>
            </a:r>
            <a:r>
              <a:rPr lang="en-US" altLang="en-US" sz="4000" dirty="0">
                <a:solidFill>
                  <a:srgbClr val="000000"/>
                </a:solidFill>
                <a:ea typeface="PMingLiU" pitchFamily="16" charset="0"/>
                <a:cs typeface="PMingLiU" pitchFamily="16" charset="0"/>
              </a:rPr>
              <a:t> is socket descriptor from </a:t>
            </a:r>
            <a:r>
              <a:rPr lang="en-US" altLang="en-US" sz="4000" dirty="0">
                <a:solidFill>
                  <a:srgbClr val="000000"/>
                </a:solidFill>
                <a:latin typeface="Courier New" pitchFamily="49" charset="0"/>
                <a:ea typeface="PMingLiU" pitchFamily="16" charset="0"/>
                <a:cs typeface="PMingLiU" pitchFamily="16" charset="0"/>
              </a:rPr>
              <a:t>socket()</a:t>
            </a:r>
          </a:p>
          <a:p>
            <a:pPr>
              <a:lnSpc>
                <a:spcPct val="90000"/>
              </a:lnSpc>
              <a:spcBef>
                <a:spcPts val="700"/>
              </a:spcBef>
              <a:buSzPct val="75000"/>
              <a:buFont typeface="Arial" charset="0"/>
              <a:buChar char="•"/>
              <a:defRPr/>
            </a:pPr>
            <a:r>
              <a:rPr lang="en-US" altLang="en-US" sz="4000" dirty="0">
                <a:solidFill>
                  <a:srgbClr val="000000"/>
                </a:solidFill>
                <a:ea typeface="PMingLiU" pitchFamily="16" charset="0"/>
                <a:cs typeface="PMingLiU" pitchFamily="16" charset="0"/>
              </a:rPr>
              <a:t>closes socket for reading/writing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en-US" sz="3200" dirty="0">
                <a:solidFill>
                  <a:srgbClr val="000000"/>
                </a:solidFill>
                <a:ea typeface="PMingLiU" pitchFamily="16" charset="0"/>
                <a:cs typeface="PMingLiU" pitchFamily="16" charset="0"/>
              </a:rPr>
              <a:t>returns (doesn’t block)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en-US" sz="3200" dirty="0">
                <a:solidFill>
                  <a:srgbClr val="000000"/>
                </a:solidFill>
                <a:ea typeface="PMingLiU" pitchFamily="16" charset="0"/>
                <a:cs typeface="PMingLiU" pitchFamily="16" charset="0"/>
              </a:rPr>
              <a:t>attempts to send any unsent data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en-US" sz="3200" dirty="0">
                <a:solidFill>
                  <a:srgbClr val="000000"/>
                </a:solidFill>
                <a:ea typeface="PMingLiU" pitchFamily="16" charset="0"/>
                <a:cs typeface="PMingLiU" pitchFamily="16" charset="0"/>
              </a:rPr>
              <a:t>Returns -1 if </a:t>
            </a:r>
            <a:r>
              <a:rPr lang="en-US" altLang="en-US" sz="3200" dirty="0">
                <a:solidFill>
                  <a:srgbClr val="000000"/>
                </a:solidFill>
                <a:ea typeface="PMingLiU" pitchFamily="16" charset="0"/>
                <a:cs typeface="PMingLiU" pitchFamily="16" charset="0"/>
              </a:rPr>
              <a:t>error</a:t>
            </a:r>
            <a:endParaRPr lang="en-US" altLang="en-US" sz="3200" dirty="0">
              <a:solidFill>
                <a:srgbClr val="000000"/>
              </a:solidFill>
              <a:ea typeface="PMingLiU" pitchFamily="16" charset="0"/>
              <a:cs typeface="PMingLiU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39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320</Words>
  <Application>Microsoft Office PowerPoint</Application>
  <PresentationFormat>On-screen Show (4:3)</PresentationFormat>
  <Paragraphs>53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Joydip</dc:creator>
  <cp:lastModifiedBy>Joydip</cp:lastModifiedBy>
  <cp:revision>1</cp:revision>
  <dcterms:created xsi:type="dcterms:W3CDTF">2020-07-03T11:53:13Z</dcterms:created>
  <dcterms:modified xsi:type="dcterms:W3CDTF">2020-07-03T11:58:39Z</dcterms:modified>
</cp:coreProperties>
</file>